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06" r:id="rId1"/>
  </p:sldMasterIdLst>
  <p:notesMasterIdLst>
    <p:notesMasterId r:id="rId19"/>
  </p:notesMasterIdLst>
  <p:sldIdLst>
    <p:sldId id="261" r:id="rId2"/>
    <p:sldId id="262" r:id="rId3"/>
    <p:sldId id="259" r:id="rId4"/>
    <p:sldId id="265" r:id="rId5"/>
    <p:sldId id="257" r:id="rId6"/>
    <p:sldId id="264" r:id="rId7"/>
    <p:sldId id="275" r:id="rId8"/>
    <p:sldId id="266" r:id="rId9"/>
    <p:sldId id="267" r:id="rId10"/>
    <p:sldId id="268" r:id="rId11"/>
    <p:sldId id="276" r:id="rId12"/>
    <p:sldId id="269" r:id="rId13"/>
    <p:sldId id="270" r:id="rId14"/>
    <p:sldId id="271" r:id="rId15"/>
    <p:sldId id="277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07" autoAdjust="0"/>
    <p:restoredTop sz="95394" autoAdjust="0"/>
  </p:normalViewPr>
  <p:slideViewPr>
    <p:cSldViewPr snapToGrid="0">
      <p:cViewPr varScale="1">
        <p:scale>
          <a:sx n="68" d="100"/>
          <a:sy n="68" d="100"/>
        </p:scale>
        <p:origin x="71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82215C-FACA-4242-BDB3-92655AA9E598}" type="datetimeFigureOut">
              <a:rPr lang="en-US" smtClean="0"/>
              <a:t>25-Jan-21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543705-8BF7-4300-9786-84A40F0B0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41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9CE65-F5A8-4F1B-ABBB-28C3586D6A4D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696343" y="6137323"/>
            <a:ext cx="495657" cy="370496"/>
          </a:xfrm>
          <a:prstGeom prst="rect">
            <a:avLst/>
          </a:prstGeom>
        </p:spPr>
        <p:txBody>
          <a:bodyPr/>
          <a:lstStyle>
            <a:lvl1pPr>
              <a:defRPr sz="16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21245522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F864E1-75F8-4228-8B9D-0CC2B598DE9A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822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D31EE7-EA7C-4F5D-BB7C-76EBC7D5FC55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137356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BB14B-0A56-4E1A-866A-B53D28DF7437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6082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8AC2F-3E9E-4AB1-9FC0-85BE1C64AC7C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1751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2E559-C043-4C45-97ED-890D4B09C2E7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2395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5535A-C8FA-416E-8EEE-A5A081D20CE3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17783" y="6141494"/>
            <a:ext cx="439577" cy="329904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532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42716-C38E-4355-9ECA-CBDD95BF7C8F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17783" y="6141494"/>
            <a:ext cx="439577" cy="329904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022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508B2-E8DE-4B85-99B7-B3EF03047CA0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52423" y="6177815"/>
            <a:ext cx="439577" cy="329904"/>
          </a:xfrm>
          <a:prstGeom prst="rect">
            <a:avLst/>
          </a:prstGeom>
        </p:spPr>
        <p:txBody>
          <a:bodyPr/>
          <a:lstStyle>
            <a:lvl1pPr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6213524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C848F-3F0D-425A-A04C-9C6BE1BF51A8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127431" y="3173052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504611" y="6096037"/>
            <a:ext cx="433861" cy="370496"/>
          </a:xfrm>
          <a:prstGeom prst="rect">
            <a:avLst/>
          </a:prstGeom>
        </p:spPr>
        <p:txBody>
          <a:bodyPr/>
          <a:lstStyle>
            <a:lvl1pPr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812795344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11625-0977-4E86-AD00-46106D5C516D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3775" y="6142594"/>
            <a:ext cx="408225" cy="358340"/>
          </a:xfrm>
          <a:prstGeom prst="rect">
            <a:avLst/>
          </a:prstGeom>
        </p:spPr>
        <p:txBody>
          <a:bodyPr/>
          <a:lstStyle>
            <a:lvl1pPr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78186254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712D9-87D1-4E67-97A0-61F3CC24B98F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141090" y="64716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23954" y="6130438"/>
            <a:ext cx="468046" cy="323171"/>
          </a:xfrm>
          <a:prstGeom prst="rect">
            <a:avLst/>
          </a:prstGeom>
        </p:spPr>
        <p:txBody>
          <a:bodyPr/>
          <a:lstStyle>
            <a:lvl1pPr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300032451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333B0-AC2D-4E24-B72B-B6294AFE8383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752423" y="6130438"/>
            <a:ext cx="439577" cy="329904"/>
          </a:xfrm>
          <a:prstGeom prst="rect">
            <a:avLst/>
          </a:prstGeom>
        </p:spPr>
        <p:txBody>
          <a:bodyPr/>
          <a:lstStyle>
            <a:lvl1pPr>
              <a:defRPr sz="16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99815022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3A92E-C77D-4CEF-B5CE-35FE2AD11BA6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917783" y="6141494"/>
            <a:ext cx="439577" cy="329904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882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E7BF3-B391-4C0B-95EC-87379EED7793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917783" y="6141494"/>
            <a:ext cx="439577" cy="329904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463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62409-0145-4195-B40D-C3C6D0043840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  <a:prstGeom prst="rect">
            <a:avLst/>
          </a:prstGeo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994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604522" y="6137323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F4909-6E15-4748-B55B-79C138D0C26F}" type="datetime1">
              <a:rPr lang="en-US" smtClean="0"/>
              <a:t>25-Jan-21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3" y="6130438"/>
            <a:ext cx="7009774" cy="3704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586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7" r:id="rId1"/>
    <p:sldLayoutId id="2147483908" r:id="rId2"/>
    <p:sldLayoutId id="2147483909" r:id="rId3"/>
    <p:sldLayoutId id="2147483910" r:id="rId4"/>
    <p:sldLayoutId id="2147483911" r:id="rId5"/>
    <p:sldLayoutId id="2147483912" r:id="rId6"/>
    <p:sldLayoutId id="2147483913" r:id="rId7"/>
    <p:sldLayoutId id="2147483914" r:id="rId8"/>
    <p:sldLayoutId id="2147483915" r:id="rId9"/>
    <p:sldLayoutId id="2147483916" r:id="rId10"/>
    <p:sldLayoutId id="2147483917" r:id="rId11"/>
    <p:sldLayoutId id="2147483918" r:id="rId12"/>
    <p:sldLayoutId id="2147483919" r:id="rId13"/>
    <p:sldLayoutId id="2147483920" r:id="rId14"/>
    <p:sldLayoutId id="2147483921" r:id="rId15"/>
    <p:sldLayoutId id="2147483922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3018" y="1338841"/>
            <a:ext cx="8915400" cy="3777622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			       </a:t>
            </a:r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 Detection</a:t>
            </a:r>
            <a:endParaRPr lang="en-US" sz="28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dirty="0"/>
              <a:t>			</a:t>
            </a:r>
            <a:r>
              <a:rPr lang="en-US"/>
              <a:t>	</a:t>
            </a:r>
            <a:endParaRPr lang="en-US" sz="2000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785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9576" y="577121"/>
            <a:ext cx="8911687" cy="128089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Steps To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9576" y="1278384"/>
            <a:ext cx="9769816" cy="46328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Signature Processing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106037" y="2365461"/>
            <a:ext cx="1663430" cy="1177046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Original grayscale Fingerprint Image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464996" y="2365461"/>
            <a:ext cx="1764887" cy="1177046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Filtering and Noise Reduction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6878266" y="2368686"/>
            <a:ext cx="1730408" cy="117382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Binarization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Thinning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241260" y="4289170"/>
            <a:ext cx="1546697" cy="981869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Enhanced Binary Image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847968" y="4243770"/>
            <a:ext cx="1760706" cy="1049337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Post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 and Filtering</a:t>
            </a:r>
          </a:p>
        </p:txBody>
      </p:sp>
      <p:cxnSp>
        <p:nvCxnSpPr>
          <p:cNvPr id="10" name="Straight Arrow Connector 9"/>
          <p:cNvCxnSpPr>
            <a:stCxn id="4" idx="3"/>
            <a:endCxn id="5" idx="1"/>
          </p:cNvCxnSpPr>
          <p:nvPr/>
        </p:nvCxnSpPr>
        <p:spPr>
          <a:xfrm>
            <a:off x="3769467" y="2953984"/>
            <a:ext cx="6955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3"/>
            <a:endCxn id="6" idx="1"/>
          </p:cNvCxnSpPr>
          <p:nvPr/>
        </p:nvCxnSpPr>
        <p:spPr>
          <a:xfrm>
            <a:off x="6229883" y="2953984"/>
            <a:ext cx="648383" cy="16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7622849" y="3542507"/>
            <a:ext cx="3639" cy="679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8" idx="1"/>
            <a:endCxn id="7" idx="3"/>
          </p:cNvCxnSpPr>
          <p:nvPr/>
        </p:nvCxnSpPr>
        <p:spPr>
          <a:xfrm flipH="1">
            <a:off x="5787957" y="4768439"/>
            <a:ext cx="1060011" cy="11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5787957" y="6528096"/>
            <a:ext cx="439577" cy="329904"/>
          </a:xfrm>
        </p:spPr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591165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996" y="2147407"/>
            <a:ext cx="5896636" cy="206322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628312" y="4486509"/>
            <a:ext cx="277723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Figure: A Binary Image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5797140" y="6528096"/>
            <a:ext cx="439577" cy="329904"/>
          </a:xfrm>
        </p:spPr>
        <p:txBody>
          <a:bodyPr/>
          <a:lstStyle/>
          <a:p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40268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6754" y="579722"/>
            <a:ext cx="9504896" cy="128089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Graphical User Interface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5208" y="1986289"/>
            <a:ext cx="8915400" cy="3777622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Figure: Simple Graphical User Interface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5808848" y="6528096"/>
            <a:ext cx="439577" cy="329904"/>
          </a:xfrm>
        </p:spPr>
        <p:txBody>
          <a:bodyPr/>
          <a:lstStyle/>
          <a:p>
            <a:r>
              <a:rPr lang="en-US" dirty="0"/>
              <a:t>11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25" y="1598836"/>
            <a:ext cx="6400800" cy="28270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891002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       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Figure: Signature Verification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5599261" y="6528096"/>
            <a:ext cx="439577" cy="329904"/>
          </a:xfrm>
        </p:spPr>
        <p:txBody>
          <a:bodyPr/>
          <a:lstStyle/>
          <a:p>
            <a:r>
              <a:rPr lang="en-US" dirty="0"/>
              <a:t>12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0583" y="1516726"/>
            <a:ext cx="6400800" cy="28836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47050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                                                 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Figure: Signature Verification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5876720" y="6528096"/>
            <a:ext cx="439577" cy="329904"/>
          </a:xfrm>
        </p:spPr>
        <p:txBody>
          <a:bodyPr/>
          <a:lstStyle/>
          <a:p>
            <a:r>
              <a:rPr lang="en-US" dirty="0"/>
              <a:t>13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745" y="1639957"/>
            <a:ext cx="6413103" cy="28057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81524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6179" y="570844"/>
            <a:ext cx="8911687" cy="128089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2466" y="1851734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algorithm we supported uses simple geometric features to characterize signatures that effectively serve to classify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signature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as exact or forged.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system is robust and can detect random, simple and semi-skilled forgeries.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575740" y="6528096"/>
            <a:ext cx="439577" cy="329904"/>
          </a:xfrm>
        </p:spPr>
        <p:txBody>
          <a:bodyPr/>
          <a:lstStyle/>
          <a:p>
            <a:r>
              <a:rPr lang="en-US" dirty="0"/>
              <a:t>14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6812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0879" y="598472"/>
            <a:ext cx="8911687" cy="128089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45422" y="1647959"/>
            <a:ext cx="10285576" cy="441652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can improve the work to check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on-line signature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which could be more precise or solid framework.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And we could manufacture an android application that could likewise some other biometric confirmation framework like handwriting examination when joined with other biometric angles.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For example, discourse and face acknowledgment can introduce a far superior outcome than any individual framework.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665388" y="6528096"/>
            <a:ext cx="439577" cy="329904"/>
          </a:xfrm>
        </p:spPr>
        <p:txBody>
          <a:bodyPr/>
          <a:lstStyle/>
          <a:p>
            <a:r>
              <a:rPr lang="en-US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680899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                 </a:t>
            </a:r>
            <a:r>
              <a:rPr lang="en-US" sz="3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br>
              <a:rPr lang="en-US" sz="3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&amp;</a:t>
            </a:r>
            <a:br>
              <a:rPr lang="en-US" sz="3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1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Questions?</a:t>
            </a:r>
          </a:p>
        </p:txBody>
      </p:sp>
    </p:spTree>
    <p:extLst>
      <p:ext uri="{BB962C8B-B14F-4D97-AF65-F5344CB8AC3E}">
        <p14:creationId xmlns:p14="http://schemas.microsoft.com/office/powerpoint/2010/main" val="814065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0633" y="607018"/>
            <a:ext cx="8911687" cy="128089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Presentation Outline</a:t>
            </a:r>
            <a:b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0633" y="1606609"/>
            <a:ext cx="9417464" cy="476855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Need Signature Detection?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Diagram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Steps To Work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Graphical User Interface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Works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accent5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                                                            </a:t>
            </a:r>
          </a:p>
          <a:p>
            <a:pPr marL="0" indent="0">
              <a:buNone/>
            </a:pPr>
            <a:endParaRPr lang="en-US" sz="2000" dirty="0">
              <a:solidFill>
                <a:schemeClr val="accent5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n-US" sz="1600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319811" y="6528096"/>
            <a:ext cx="439577" cy="329904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49933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2445" y="581381"/>
            <a:ext cx="8911687" cy="128089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2445" y="1734796"/>
            <a:ext cx="9462166" cy="402507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signature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is a person’s name written in a particular way as a form of identification in authorizing a check or document or conducting a letter.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Signature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detection can be performed either Offline or Online based on the application.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Online systems use dynamic information of a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signature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captured at the time the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signature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is made.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Offline systems work on the scanned image of a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signature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826753" y="6528096"/>
            <a:ext cx="439577" cy="329904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17447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45" y="588599"/>
            <a:ext cx="8940874" cy="93977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Need Signature Detection?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37182" y="1706310"/>
            <a:ext cx="8915400" cy="377762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Signature is an important aspect for authentication of an individual.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Traditional bank checks, bank credits, credit cards and different authoritative archives are an integral part of the modern economy.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They are one of the essential mediums by which people and associations transfer money and pay bills.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Even today all these transactions especially financial require our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signatures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to be authenticated.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855611" y="6528096"/>
            <a:ext cx="439271" cy="329904"/>
          </a:xfrm>
        </p:spPr>
        <p:txBody>
          <a:bodyPr/>
          <a:lstStyle/>
          <a:p>
            <a:r>
              <a:rPr lang="en-US" dirty="0"/>
              <a:t>  3</a:t>
            </a:r>
          </a:p>
        </p:txBody>
      </p:sp>
    </p:spTree>
    <p:extLst>
      <p:ext uri="{BB962C8B-B14F-4D97-AF65-F5344CB8AC3E}">
        <p14:creationId xmlns:p14="http://schemas.microsoft.com/office/powerpoint/2010/main" val="2334978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038" y="563989"/>
            <a:ext cx="8911687" cy="1280890"/>
          </a:xfrm>
        </p:spPr>
        <p:txBody>
          <a:bodyPr/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 Diagram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2015029" y="2576553"/>
            <a:ext cx="1575977" cy="117077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Obtained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039659" y="2576554"/>
            <a:ext cx="1935625" cy="117077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 Preprocessing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6405070" y="2550912"/>
            <a:ext cx="2063811" cy="112378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Characteristics Extraction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657168" y="4225900"/>
            <a:ext cx="1572429" cy="120068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 Processing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8797894" y="4225900"/>
            <a:ext cx="1657884" cy="1200685"/>
          </a:xfrm>
          <a:prstGeom prst="round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Signature Detection</a:t>
            </a:r>
          </a:p>
        </p:txBody>
      </p:sp>
      <p:sp>
        <p:nvSpPr>
          <p:cNvPr id="8" name="Right Arrow 7"/>
          <p:cNvSpPr/>
          <p:nvPr/>
        </p:nvSpPr>
        <p:spPr>
          <a:xfrm>
            <a:off x="3586731" y="3094336"/>
            <a:ext cx="452928" cy="259364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5975284" y="3047214"/>
            <a:ext cx="429787" cy="306486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>
            <a:off x="7310924" y="3674692"/>
            <a:ext cx="264919" cy="551208"/>
          </a:xfrm>
          <a:prstGeom prst="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8229597" y="4615977"/>
            <a:ext cx="568297" cy="27863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755495" y="6528096"/>
            <a:ext cx="439577" cy="329904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689543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1434" y="521560"/>
            <a:ext cx="8911687" cy="128089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Steps To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61434" y="1683522"/>
            <a:ext cx="9769816" cy="508474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Signatures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was taken in white paper and scanned for training system.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Similarly forged and genuine version of 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signatures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were taken for testing the performance.</a:t>
            </a: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§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</a:t>
            </a: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Figure: A sample signature to be processed</a:t>
            </a:r>
          </a:p>
          <a:p>
            <a:pPr>
              <a:buFont typeface="Wingdings" panose="05000000000000000000" pitchFamily="2" charset="2"/>
              <a:buChar char="§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9744" y="3534607"/>
            <a:ext cx="2315911" cy="1665610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677700" y="6528096"/>
            <a:ext cx="439577" cy="329904"/>
          </a:xfrm>
        </p:spPr>
        <p:txBody>
          <a:bodyPr/>
          <a:lstStyle/>
          <a:p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247839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545359" y="535333"/>
            <a:ext cx="8911687" cy="128089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Steps To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9200" y="2098090"/>
            <a:ext cx="8915400" cy="3777622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Dataset:</a:t>
            </a:r>
          </a:p>
          <a:p>
            <a:pPr marL="0" indent="0">
              <a:buNone/>
            </a:pPr>
            <a:endParaRPr lang="en-US" b="1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1994612"/>
              </p:ext>
            </p:extLst>
          </p:nvPr>
        </p:nvGraphicFramePr>
        <p:xfrm>
          <a:off x="1734796" y="2886842"/>
          <a:ext cx="8168830" cy="23774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0844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844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                      Users</a:t>
                      </a:r>
                      <a:endParaRPr lang="en-US"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             Signature Number</a:t>
                      </a:r>
                      <a:endParaRPr lang="en-US" sz="20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Atika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Fatin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Quick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8075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Saju</a:t>
                      </a:r>
                      <a:endParaRPr lang="en-US" sz="20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5561625" y="6528096"/>
            <a:ext cx="439577" cy="329904"/>
          </a:xfrm>
        </p:spPr>
        <p:txBody>
          <a:bodyPr/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9051713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8458" y="267631"/>
            <a:ext cx="9698165" cy="1281602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Steps To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3244" y="1009080"/>
            <a:ext cx="10321707" cy="5328464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200" b="1" dirty="0">
                <a:latin typeface="Arial" panose="020B0604020202020204" pitchFamily="34" charset="0"/>
                <a:cs typeface="Arial" panose="020B0604020202020204" pitchFamily="34" charset="0"/>
              </a:rPr>
              <a:t>Signature preprocessing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is an important step to improve the exactness of the latter algorithm, and to reduce their computational needs.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Following preprocessing steps are thought about: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Transformation from color to grayscale.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Transformation from grayscale to black and white using suitable threshold. 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Color Inversion:-The true color image RGB is converted to the grayscale intensity image by eliminating the hue and saturation information while retaining the luminance.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Apply opening and shutting morphological procedures with little structure component to remove the inward and external noise.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128" y="2822514"/>
            <a:ext cx="1601731" cy="11941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Rectangle 6"/>
          <p:cNvSpPr/>
          <p:nvPr/>
        </p:nvSpPr>
        <p:spPr>
          <a:xfrm>
            <a:off x="4174236" y="4016669"/>
            <a:ext cx="42279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Figure: A Grayscale Intensity Image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938282" y="6528096"/>
            <a:ext cx="439577" cy="329904"/>
          </a:xfrm>
        </p:spPr>
        <p:txBody>
          <a:bodyPr/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82985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3177" y="553089"/>
            <a:ext cx="9479423" cy="128089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Steps To Work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064" y="1638668"/>
            <a:ext cx="9111059" cy="475325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Characteristics extraction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is the key to develop an offline signature recognition system.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We use a set of five global characteristics that cannot be affected by the temporal shift. 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Area: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Actual number of pixels in the region. 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Centroid: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Horizontal and vertical centers of gravity of the signature. 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Eccentricity: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 ratio of the distance between the foci of the ellipse and its major axis length.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Kurtosis: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is a measure of flatness of distribution.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Skewness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It is a measure of asymmetry of distribution.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5638493" y="6528096"/>
            <a:ext cx="439577" cy="329904"/>
          </a:xfrm>
        </p:spPr>
        <p:txBody>
          <a:bodyPr/>
          <a:lstStyle/>
          <a:p>
            <a:r>
              <a:rPr lang="en-US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46181636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2370</TotalTime>
  <Words>598</Words>
  <Application>Microsoft Office PowerPoint</Application>
  <PresentationFormat>Widescreen</PresentationFormat>
  <Paragraphs>133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Century Gothic</vt:lpstr>
      <vt:lpstr>Times New Roman</vt:lpstr>
      <vt:lpstr>Wingdings</vt:lpstr>
      <vt:lpstr>Wingdings 3</vt:lpstr>
      <vt:lpstr>Wisp</vt:lpstr>
      <vt:lpstr>PowerPoint Presentation</vt:lpstr>
      <vt:lpstr>Presentation Outline </vt:lpstr>
      <vt:lpstr>Introduction:</vt:lpstr>
      <vt:lpstr>Why Need Signature Detection?</vt:lpstr>
      <vt:lpstr>Block Diagram</vt:lpstr>
      <vt:lpstr>Steps To Work</vt:lpstr>
      <vt:lpstr>Steps To Work</vt:lpstr>
      <vt:lpstr>Steps To Work</vt:lpstr>
      <vt:lpstr>Steps To Work</vt:lpstr>
      <vt:lpstr>Steps To Work</vt:lpstr>
      <vt:lpstr>PowerPoint Presentation</vt:lpstr>
      <vt:lpstr>Graphical User Interface</vt:lpstr>
      <vt:lpstr>PowerPoint Presentation</vt:lpstr>
      <vt:lpstr>PowerPoint Presentation</vt:lpstr>
      <vt:lpstr>Conclusion</vt:lpstr>
      <vt:lpstr>Future Work</vt:lpstr>
      <vt:lpstr>                        Thank you!                              &amp;                     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Signature Detection</dc:title>
  <dc:creator>Atika Islam</dc:creator>
  <cp:lastModifiedBy>Md. Mustafizur Rahman</cp:lastModifiedBy>
  <cp:revision>86</cp:revision>
  <dcterms:created xsi:type="dcterms:W3CDTF">2020-03-02T12:47:47Z</dcterms:created>
  <dcterms:modified xsi:type="dcterms:W3CDTF">2021-01-25T15:24:17Z</dcterms:modified>
</cp:coreProperties>
</file>

<file path=docProps/thumbnail.jpeg>
</file>